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  <p:sldMasterId id="2147483661" r:id="rId3"/>
    <p:sldMasterId id="2147483663" r:id="rId4"/>
  </p:sldMasterIdLst>
  <p:notesMasterIdLst>
    <p:notesMasterId r:id="rId11"/>
  </p:notesMasterIdLst>
  <p:sldIdLst>
    <p:sldId id="256" r:id="rId5"/>
    <p:sldId id="263" r:id="rId6"/>
    <p:sldId id="264" r:id="rId7"/>
    <p:sldId id="265" r:id="rId8"/>
    <p:sldId id="280" r:id="rId9"/>
    <p:sldId id="281" r:id="rId10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5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95914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5" name="Shape 18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2" name="Shape 19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0" name="Shape 20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 rot="5400000">
            <a:off x="4846637" y="2286001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 rot="5400000">
            <a:off x="998537" y="419102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 rot="5400000">
            <a:off x="2784474" y="98425"/>
            <a:ext cx="4800600" cy="7499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16778"/>
            <a:ext cx="38099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909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406963"/>
            <a:ext cx="3809999" cy="69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5720" indent="-7619" rtl="0">
              <a:lnSpc>
                <a:spcPct val="1000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57200" y="2133600"/>
            <a:ext cx="8153399" cy="3992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516033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63439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4"/>
          </p:nvPr>
        </p:nvSpPr>
        <p:spPr>
          <a:xfrm>
            <a:off x="4663439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1432559" y="359897"/>
            <a:ext cx="7406639" cy="14721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1432559" y="1850064"/>
            <a:ext cx="740663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" marR="0" indent="-2032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None/>
              <a:defRPr/>
            </a:lvl1pPr>
            <a:lvl2pPr marL="457200" marR="0" indent="0" algn="ctr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None/>
              <a:defRPr/>
            </a:lvl2pPr>
            <a:lvl3pPr marL="914400" marR="0" indent="0" algn="ctr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None/>
              <a:defRPr/>
            </a:lvl3pPr>
            <a:lvl4pPr marL="1371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None/>
              <a:defRPr/>
            </a:lvl4pPr>
            <a:lvl5pPr marL="18288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None/>
              <a:defRPr/>
            </a:lvl5pPr>
            <a:lvl6pPr marL="22860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None/>
              <a:defRPr/>
            </a:lvl6pPr>
            <a:lvl7pPr marL="27432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7pPr>
            <a:lvl8pPr marL="32004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8pPr>
            <a:lvl9pPr marL="3657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2578391" y="2600325"/>
            <a:ext cx="64007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1125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2578391" y="1066800"/>
            <a:ext cx="6400799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18288" indent="-5588" rtl="0">
              <a:lnSpc>
                <a:spcPct val="115000"/>
              </a:lnSpc>
              <a:spcBef>
                <a:spcPts val="0"/>
              </a:spcBef>
              <a:buClr>
                <a:srgbClr val="341108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2pPr>
            <a:lvl3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3pPr>
            <a:lvl4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4pPr>
            <a:lvl5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5886896" y="1066800"/>
            <a:ext cx="2743199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pic" idx="2"/>
          </p:nvPr>
        </p:nvSpPr>
        <p:spPr>
          <a:xfrm>
            <a:off x="838200" y="1143003"/>
            <a:ext cx="4419599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buClr>
                <a:srgbClr val="B5A788"/>
              </a:buClr>
              <a:buFont typeface="Cabin"/>
              <a:buNone/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38200" y="4800600"/>
            <a:ext cx="4419599" cy="7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algn="l" rtl="0">
              <a:lnSpc>
                <a:spcPct val="114285"/>
              </a:lnSpc>
              <a:spcBef>
                <a:spcPts val="0"/>
              </a:spcBef>
              <a:buClr>
                <a:srgbClr val="777777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jpg"/><Relationship Id="rId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2" name="Shape 12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Shape 1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4" name="Shape 1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  <p:sp>
        <p:nvSpPr>
          <p:cNvPr id="20" name="Shape 20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49" name="Shape 4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50" name="Shape 5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1" name="Shape 5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2" name="Shape 5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3" name="Shape 5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54" name="Shape 54"/>
          <p:cNvGrpSpPr/>
          <p:nvPr/>
        </p:nvGrpSpPr>
        <p:grpSpPr>
          <a:xfrm>
            <a:off x="914400" y="1408112"/>
            <a:ext cx="231775" cy="225425"/>
            <a:chOff x="914400" y="1408112"/>
            <a:chExt cx="231775" cy="225425"/>
          </a:xfrm>
        </p:grpSpPr>
        <p:pic>
          <p:nvPicPr>
            <p:cNvPr id="55" name="Shape 5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14400" y="1408112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Shape 56"/>
            <p:cNvSpPr txBox="1"/>
            <p:nvPr/>
          </p:nvSpPr>
          <p:spPr>
            <a:xfrm>
              <a:off x="952500" y="1444625"/>
              <a:ext cx="149225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7" name="Shape 57"/>
          <p:cNvSpPr/>
          <p:nvPr/>
        </p:nvSpPr>
        <p:spPr>
          <a:xfrm>
            <a:off x="1157287" y="1344612"/>
            <a:ext cx="63500" cy="65086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8" name="Shape 6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69" name="Shape 6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70" name="Shape 7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Shape 7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2" name="Shape 7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2286000" y="0"/>
            <a:ext cx="7619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76" name="Shape 76"/>
          <p:cNvGrpSpPr/>
          <p:nvPr/>
        </p:nvGrpSpPr>
        <p:grpSpPr>
          <a:xfrm>
            <a:off x="2163761" y="2809875"/>
            <a:ext cx="231775" cy="225425"/>
            <a:chOff x="2163761" y="2809875"/>
            <a:chExt cx="231775" cy="225425"/>
          </a:xfrm>
        </p:grpSpPr>
        <p:pic>
          <p:nvPicPr>
            <p:cNvPr id="77" name="Shape 7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163761" y="2809875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8" name="Shape 78"/>
            <p:cNvSpPr txBox="1"/>
            <p:nvPr/>
          </p:nvSpPr>
          <p:spPr>
            <a:xfrm>
              <a:off x="2203450" y="2844800"/>
              <a:ext cx="147636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9" name="Shape 79"/>
          <p:cNvSpPr/>
          <p:nvPr/>
        </p:nvSpPr>
        <p:spPr>
          <a:xfrm>
            <a:off x="2408236" y="2746375"/>
            <a:ext cx="63500" cy="63500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07" name="Shape 107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08" name="Shape 10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Shape 109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0" name="Shape 110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Shape 111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2" name="Shape 112"/>
          <p:cNvGrpSpPr/>
          <p:nvPr/>
        </p:nvGrpSpPr>
        <p:grpSpPr>
          <a:xfrm>
            <a:off x="646112" y="969962"/>
            <a:ext cx="4803774" cy="4802186"/>
            <a:chOff x="646112" y="969962"/>
            <a:chExt cx="4803774" cy="4802186"/>
          </a:xfrm>
        </p:grpSpPr>
        <p:pic>
          <p:nvPicPr>
            <p:cNvPr id="113" name="Shape 11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46112" y="969962"/>
              <a:ext cx="4803774" cy="48021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Shape 114"/>
            <p:cNvSpPr txBox="1"/>
            <p:nvPr/>
          </p:nvSpPr>
          <p:spPr>
            <a:xfrm>
              <a:off x="762000" y="1066800"/>
              <a:ext cx="4572000" cy="45720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2743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5" name="Shape 115"/>
          <p:cNvSpPr/>
          <p:nvPr/>
        </p:nvSpPr>
        <p:spPr>
          <a:xfrm rot="-2159999">
            <a:off x="396875" y="954086"/>
            <a:ext cx="685800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6" name="Shape 116"/>
          <p:cNvSpPr/>
          <p:nvPr/>
        </p:nvSpPr>
        <p:spPr>
          <a:xfrm rot="2160000" flipH="1">
            <a:off x="5003800" y="936624"/>
            <a:ext cx="649287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ctrTitle"/>
          </p:nvPr>
        </p:nvSpPr>
        <p:spPr>
          <a:xfrm>
            <a:off x="1431925" y="360362"/>
            <a:ext cx="7407274" cy="14684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54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Elementary Linear Algebra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431925" y="1849436"/>
            <a:ext cx="7407274" cy="4475162"/>
          </a:xfrm>
          <a:prstGeom prst="rect">
            <a:avLst/>
          </a:prstGeom>
          <a:noFill/>
          <a:ln>
            <a:noFill/>
          </a:ln>
        </p:spPr>
        <p:txBody>
          <a:bodyPr lIns="91425" tIns="0" rIns="91425" bIns="45700" anchor="t" anchorCtr="0">
            <a:noAutofit/>
          </a:bodyPr>
          <a:lstStyle/>
          <a:p>
            <a:pPr marL="26987" marR="0" lvl="0" indent="-158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r>
              <a:rPr lang="en-US" sz="2600" b="0" i="0" u="none" strike="noStrike" cap="none" baseline="0" dirty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Howard Anton</a:t>
            </a:r>
            <a:br>
              <a:rPr lang="en-US" sz="2600" b="0" i="0" u="none" strike="noStrike" cap="none" baseline="0" dirty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2600" b="0" i="0" u="none" strike="noStrike" cap="none" baseline="0" dirty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Copyright © 2010 by John Wiley &amp; Sons, Inc. </a:t>
            </a: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r>
              <a:rPr lang="en-US" sz="2600" b="0" i="0" u="none" strike="noStrike" cap="none" baseline="0" dirty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 All rights reserved.</a:t>
            </a: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1905000"/>
            <a:ext cx="3316287" cy="3200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200" b="0" i="0" u="none" strike="noStrike" cap="none" baseline="0" dirty="0">
                <a:solidFill>
                  <a:srgbClr val="637F26"/>
                </a:solidFill>
                <a:latin typeface="Cabin"/>
                <a:ea typeface="Cabin"/>
                <a:cs typeface="Cabin"/>
                <a:sym typeface="Cabin"/>
              </a:rPr>
              <a:t>Matrices and Matrix Operations</a:t>
            </a: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 </a:t>
            </a:r>
            <a:b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endParaRPr lang="en-US" sz="3900" b="0" i="0" u="none" strike="noStrike" cap="none" baseline="0" dirty="0">
              <a:solidFill>
                <a:srgbClr val="5723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1" i="0" u="sng" strike="noStrike" cap="none" baseline="0" dirty="0">
                <a:solidFill>
                  <a:schemeClr val="accent5">
                    <a:lumMod val="60000"/>
                    <a:lumOff val="40000"/>
                  </a:schemeClr>
                </a:solidFill>
                <a:latin typeface="Cabin"/>
                <a:ea typeface="Cabin"/>
                <a:cs typeface="Cabin"/>
                <a:sym typeface="Cabin"/>
              </a:rPr>
              <a:t>Definition 1</a:t>
            </a:r>
            <a:r>
              <a:rPr lang="en-US" sz="3200" b="0" i="0" u="none" strike="noStrike" cap="none" baseline="0" dirty="0">
                <a:solidFill>
                  <a:schemeClr val="accent5">
                    <a:lumMod val="60000"/>
                    <a:lumOff val="40000"/>
                  </a:schemeClr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 matrix is a rectangular array of numbers.  The numbers in the array are called the entries of the matrix.</a:t>
            </a:r>
          </a:p>
          <a:p>
            <a:pPr marL="365125" marR="0" lvl="0" indent="-12636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3200" b="1" i="0" u="sng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1" i="0" u="sng" strike="noStrike" cap="none" baseline="0" dirty="0">
                <a:solidFill>
                  <a:srgbClr val="F88631"/>
                </a:solidFill>
                <a:latin typeface="Cabin"/>
                <a:ea typeface="Cabin"/>
                <a:cs typeface="Cabin"/>
                <a:sym typeface="Cabin"/>
              </a:rPr>
              <a:t>The size of a matrix M</a:t>
            </a:r>
            <a:r>
              <a:rPr lang="en-US" sz="3200" b="0" i="0" u="none" strike="noStrike" cap="none" baseline="0" dirty="0">
                <a:solidFill>
                  <a:srgbClr val="F8863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is written in terms of the number of its rows x the number of its columns.  A 2x3 matrix has 2 rows and 3 columns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>
                <a:solidFill>
                  <a:srgbClr val="C0654C"/>
                </a:solidFill>
                <a:latin typeface="Cabin"/>
                <a:ea typeface="Cabin"/>
                <a:cs typeface="Cabin"/>
                <a:sym typeface="Cabin"/>
              </a:rPr>
              <a:t>Arithmetic of Matrices</a:t>
            </a:r>
          </a:p>
        </p:txBody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0000FF"/>
                </a:solidFill>
                <a:latin typeface="Cabin"/>
                <a:ea typeface="Cabin"/>
                <a:cs typeface="Cabin"/>
                <a:sym typeface="Cabin"/>
              </a:rPr>
              <a:t>A + B:  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add the corresponding entries of A and B</a:t>
            </a: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0000FF"/>
                </a:solidFill>
                <a:latin typeface="Cabin"/>
                <a:ea typeface="Cabin"/>
                <a:cs typeface="Cabin"/>
                <a:sym typeface="Cabin"/>
              </a:rPr>
              <a:t>A – B:  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subtract the corresponding entries of B from those of A</a:t>
            </a: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Matrices A and B must be of the same size to be added or subtracted</a:t>
            </a:r>
          </a:p>
          <a:p>
            <a:pPr marL="365125" marR="0" lvl="0" indent="-28892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 err="1">
                <a:solidFill>
                  <a:srgbClr val="0000FF"/>
                </a:solidFill>
                <a:latin typeface="Cabin"/>
                <a:ea typeface="Cabin"/>
                <a:cs typeface="Cabin"/>
                <a:sym typeface="Cabin"/>
              </a:rPr>
              <a:t>cA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(scalar multiplication): multiply each entry of A by the constant c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 dirty="0">
                <a:solidFill>
                  <a:srgbClr val="C0654C"/>
                </a:solidFill>
                <a:latin typeface="Cabin"/>
                <a:ea typeface="Cabin"/>
                <a:cs typeface="Cabin"/>
                <a:sym typeface="Cabin"/>
              </a:rPr>
              <a:t>Multiplication of Matrices</a:t>
            </a:r>
          </a:p>
        </p:txBody>
      </p:sp>
      <p:pic>
        <p:nvPicPr>
          <p:cNvPr id="195" name="Shape 1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8700" y="2057400"/>
            <a:ext cx="8115300" cy="20113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Shape 19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14600" y="4343400"/>
            <a:ext cx="5303836" cy="20113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5-02-04 at 8.31.3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927100"/>
            <a:ext cx="9080500" cy="500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30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5-02-04 at 8.31.5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638" y="1155700"/>
            <a:ext cx="7797800" cy="454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77632"/>
      </p:ext>
    </p:extLst>
  </p:cSld>
  <p:clrMapOvr>
    <a:masterClrMapping/>
  </p:clrMapOvr>
</p:sld>
</file>

<file path=ppt/theme/theme1.xml><?xml version="1.0" encoding="utf-8"?>
<a:theme xmlns:a="http://schemas.openxmlformats.org/drawingml/2006/main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127</Words>
  <Application>Microsoft Macintosh PowerPoint</Application>
  <PresentationFormat>On-screen Show (4:3)</PresentationFormat>
  <Paragraphs>23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Solstice</vt:lpstr>
      <vt:lpstr>1_Solstice</vt:lpstr>
      <vt:lpstr>2_Solstice</vt:lpstr>
      <vt:lpstr>4_Solstice</vt:lpstr>
      <vt:lpstr>Elementary Linear Algebra </vt:lpstr>
      <vt:lpstr> Matrices and Matrix Operations   </vt:lpstr>
      <vt:lpstr>Arithmetic of Matrices</vt:lpstr>
      <vt:lpstr>Multiplication of Matrices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Linear Algebra </dc:title>
  <cp:lastModifiedBy>s dd</cp:lastModifiedBy>
  <cp:revision>10</cp:revision>
  <dcterms:modified xsi:type="dcterms:W3CDTF">2016-01-31T03:51:56Z</dcterms:modified>
</cp:coreProperties>
</file>